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297" r:id="rId4"/>
    <p:sldId id="304" r:id="rId5"/>
    <p:sldId id="302" r:id="rId6"/>
    <p:sldId id="290" r:id="rId7"/>
    <p:sldId id="305" r:id="rId8"/>
    <p:sldId id="306" r:id="rId9"/>
    <p:sldId id="29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C7EE"/>
    <a:srgbClr val="C430A4"/>
    <a:srgbClr val="94FAA5"/>
    <a:srgbClr val="0BE52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51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75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31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80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45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73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10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92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9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7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5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45C5D-8319-4A1A-A0F3-56EC9FB750B3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72F4-2682-4845-A749-41891BABAE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8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30776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/>
              <a:t>Future Simple</a:t>
            </a:r>
            <a:br>
              <a:rPr lang="de-DE"/>
            </a:br>
            <a:r>
              <a:rPr lang="de-DE"/>
              <a:t>Will-Future</a:t>
            </a:r>
            <a:br>
              <a:rPr lang="de-DE"/>
            </a:br>
            <a:br>
              <a:rPr lang="de-DE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74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	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B5E39AD-364E-4108-A75B-A8A46379A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799" y="2413998"/>
            <a:ext cx="3376405" cy="3401602"/>
          </a:xfrm>
          <a:prstGeom prst="rect">
            <a:avLst/>
          </a:prstGeom>
        </p:spPr>
      </p:pic>
      <p:sp>
        <p:nvSpPr>
          <p:cNvPr id="5" name="Sprechblase: rechteckig mit abgerundeten Ecken 4">
            <a:extLst>
              <a:ext uri="{FF2B5EF4-FFF2-40B4-BE49-F238E27FC236}">
                <a16:creationId xmlns:a16="http://schemas.microsoft.com/office/drawing/2014/main" id="{597C9A0E-7902-4612-BDF3-92222A57156E}"/>
              </a:ext>
            </a:extLst>
          </p:cNvPr>
          <p:cNvSpPr/>
          <p:nvPr/>
        </p:nvSpPr>
        <p:spPr>
          <a:xfrm>
            <a:off x="636104" y="848139"/>
            <a:ext cx="3485321" cy="1113183"/>
          </a:xfrm>
          <a:prstGeom prst="wedgeRoundRectCallout">
            <a:avLst>
              <a:gd name="adj1" fmla="val 69723"/>
              <a:gd name="adj2" fmla="val 140028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latin typeface="Quiska" pitchFamily="2" charset="0"/>
              </a:rPr>
              <a:t>You will live a long and happy life.</a:t>
            </a:r>
            <a:endParaRPr lang="en-GB" sz="2800">
              <a:latin typeface="Quiska" pitchFamily="2" charset="0"/>
            </a:endParaRPr>
          </a:p>
        </p:txBody>
      </p:sp>
      <p:sp>
        <p:nvSpPr>
          <p:cNvPr id="6" name="Sprechblase: rechteckig mit abgerundeten Ecken 5">
            <a:extLst>
              <a:ext uri="{FF2B5EF4-FFF2-40B4-BE49-F238E27FC236}">
                <a16:creationId xmlns:a16="http://schemas.microsoft.com/office/drawing/2014/main" id="{ED10CC55-6699-4229-A86A-7F64DF98F370}"/>
              </a:ext>
            </a:extLst>
          </p:cNvPr>
          <p:cNvSpPr/>
          <p:nvPr/>
        </p:nvSpPr>
        <p:spPr>
          <a:xfrm>
            <a:off x="7809260" y="2445025"/>
            <a:ext cx="3985175" cy="1113183"/>
          </a:xfrm>
          <a:prstGeom prst="wedgeRoundRectCallout">
            <a:avLst>
              <a:gd name="adj1" fmla="val -103196"/>
              <a:gd name="adj2" fmla="val 2336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latin typeface="Quiska" pitchFamily="2" charset="0"/>
              </a:rPr>
              <a:t>You will have two children and a dog.</a:t>
            </a:r>
            <a:endParaRPr lang="en-GB" sz="2800">
              <a:latin typeface="Quiska" pitchFamily="2" charset="0"/>
            </a:endParaRPr>
          </a:p>
        </p:txBody>
      </p:sp>
      <p:sp>
        <p:nvSpPr>
          <p:cNvPr id="7" name="Sprechblase: rechteckig mit abgerundeten Ecken 6">
            <a:extLst>
              <a:ext uri="{FF2B5EF4-FFF2-40B4-BE49-F238E27FC236}">
                <a16:creationId xmlns:a16="http://schemas.microsoft.com/office/drawing/2014/main" id="{4D134940-BBDB-4378-83B6-31C19ED8AE72}"/>
              </a:ext>
            </a:extLst>
          </p:cNvPr>
          <p:cNvSpPr/>
          <p:nvPr/>
        </p:nvSpPr>
        <p:spPr>
          <a:xfrm>
            <a:off x="788503" y="2809461"/>
            <a:ext cx="3485321" cy="1113183"/>
          </a:xfrm>
          <a:prstGeom prst="wedgeRoundRectCallout">
            <a:avLst>
              <a:gd name="adj1" fmla="val 67822"/>
              <a:gd name="adj2" fmla="val -1592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latin typeface="Quiska" pitchFamily="2" charset="0"/>
              </a:rPr>
              <a:t>You will not get married</a:t>
            </a:r>
            <a:r>
              <a:rPr lang="de-DE"/>
              <a:t>.</a:t>
            </a:r>
            <a:endParaRPr lang="en-GB"/>
          </a:p>
        </p:txBody>
      </p:sp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4DE185FE-2919-4F86-B8E4-5E863E7DC350}"/>
              </a:ext>
            </a:extLst>
          </p:cNvPr>
          <p:cNvSpPr/>
          <p:nvPr/>
        </p:nvSpPr>
        <p:spPr>
          <a:xfrm>
            <a:off x="6327916" y="596347"/>
            <a:ext cx="3485321" cy="1113183"/>
          </a:xfrm>
          <a:prstGeom prst="wedgeRoundRectCallout">
            <a:avLst>
              <a:gd name="adj1" fmla="val -66779"/>
              <a:gd name="adj2" fmla="val 17812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latin typeface="Quiska" pitchFamily="2" charset="0"/>
              </a:rPr>
              <a:t>You will not be rich.</a:t>
            </a:r>
            <a:endParaRPr lang="en-GB" sz="2800">
              <a:latin typeface="Quiska" pitchFamily="2" charset="0"/>
            </a:endParaRPr>
          </a:p>
        </p:txBody>
      </p:sp>
      <p:sp>
        <p:nvSpPr>
          <p:cNvPr id="9" name="Sprechblase: rechteckig mit abgerundeten Ecken 8">
            <a:extLst>
              <a:ext uri="{FF2B5EF4-FFF2-40B4-BE49-F238E27FC236}">
                <a16:creationId xmlns:a16="http://schemas.microsoft.com/office/drawing/2014/main" id="{E69D358C-556E-415C-B347-CB52C5674A81}"/>
              </a:ext>
            </a:extLst>
          </p:cNvPr>
          <p:cNvSpPr/>
          <p:nvPr/>
        </p:nvSpPr>
        <p:spPr>
          <a:xfrm>
            <a:off x="6316526" y="596346"/>
            <a:ext cx="3485321" cy="1113183"/>
          </a:xfrm>
          <a:prstGeom prst="wedgeRoundRectCallout">
            <a:avLst>
              <a:gd name="adj1" fmla="val -66779"/>
              <a:gd name="adj2" fmla="val 17812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latin typeface="Quiska" pitchFamily="2" charset="0"/>
              </a:rPr>
              <a:t>You won‘t be rich.</a:t>
            </a:r>
            <a:endParaRPr lang="en-GB" sz="2800">
              <a:latin typeface="Quiska" pitchFamily="2" charset="0"/>
            </a:endParaRPr>
          </a:p>
        </p:txBody>
      </p:sp>
      <p:sp>
        <p:nvSpPr>
          <p:cNvPr id="10" name="Sprechblase: rechteckig mit abgerundeten Ecken 9">
            <a:extLst>
              <a:ext uri="{FF2B5EF4-FFF2-40B4-BE49-F238E27FC236}">
                <a16:creationId xmlns:a16="http://schemas.microsoft.com/office/drawing/2014/main" id="{80A6B7AB-90A3-4BA0-BE64-C33554AFFA43}"/>
              </a:ext>
            </a:extLst>
          </p:cNvPr>
          <p:cNvSpPr/>
          <p:nvPr/>
        </p:nvSpPr>
        <p:spPr>
          <a:xfrm>
            <a:off x="801031" y="2809460"/>
            <a:ext cx="3485321" cy="1113183"/>
          </a:xfrm>
          <a:prstGeom prst="wedgeRoundRectCallout">
            <a:avLst>
              <a:gd name="adj1" fmla="val 67822"/>
              <a:gd name="adj2" fmla="val -1592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latin typeface="Quiska" pitchFamily="2" charset="0"/>
              </a:rPr>
              <a:t>You won‘t get married</a:t>
            </a:r>
            <a:r>
              <a:rPr lang="de-DE"/>
              <a:t>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4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	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BFCC50E-3C55-490E-9D46-7884DAA6B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721" y="1351721"/>
            <a:ext cx="4154557" cy="4154557"/>
          </a:xfrm>
          <a:prstGeom prst="rect">
            <a:avLst/>
          </a:prstGeom>
        </p:spPr>
      </p:pic>
      <p:sp>
        <p:nvSpPr>
          <p:cNvPr id="7" name="Sprechblase: rechteckig mit abgerundeten Ecken 6">
            <a:extLst>
              <a:ext uri="{FF2B5EF4-FFF2-40B4-BE49-F238E27FC236}">
                <a16:creationId xmlns:a16="http://schemas.microsoft.com/office/drawing/2014/main" id="{C64CD589-968D-4DC4-B880-7453BECA0E92}"/>
              </a:ext>
            </a:extLst>
          </p:cNvPr>
          <p:cNvSpPr/>
          <p:nvPr/>
        </p:nvSpPr>
        <p:spPr>
          <a:xfrm>
            <a:off x="682486" y="795129"/>
            <a:ext cx="3485321" cy="1113183"/>
          </a:xfrm>
          <a:prstGeom prst="wedgeRoundRectCallout">
            <a:avLst>
              <a:gd name="adj1" fmla="val 67822"/>
              <a:gd name="adj2" fmla="val 84076"/>
              <a:gd name="adj3" fmla="val 16667"/>
            </a:avLst>
          </a:prstGeom>
          <a:solidFill>
            <a:srgbClr val="94F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2"/>
                </a:solidFill>
                <a:latin typeface="Cooper Black" panose="0208090404030B020404" pitchFamily="18" charset="0"/>
              </a:rPr>
              <a:t>Will I be healthy?</a:t>
            </a:r>
            <a:endParaRPr lang="en-GB">
              <a:solidFill>
                <a:schemeClr val="tx2"/>
              </a:solidFill>
              <a:latin typeface="Cooper Black" panose="0208090404030B020404" pitchFamily="18" charset="0"/>
            </a:endParaRPr>
          </a:p>
        </p:txBody>
      </p:sp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8E695C7A-EF78-437F-9CAF-754B37303880}"/>
              </a:ext>
            </a:extLst>
          </p:cNvPr>
          <p:cNvSpPr/>
          <p:nvPr/>
        </p:nvSpPr>
        <p:spPr>
          <a:xfrm>
            <a:off x="8309113" y="2146850"/>
            <a:ext cx="3485321" cy="1113183"/>
          </a:xfrm>
          <a:prstGeom prst="wedgeRoundRectCallout">
            <a:avLst>
              <a:gd name="adj1" fmla="val -89212"/>
              <a:gd name="adj2" fmla="val 11457"/>
              <a:gd name="adj3" fmla="val 16667"/>
            </a:avLst>
          </a:prstGeom>
          <a:solidFill>
            <a:srgbClr val="94F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2"/>
                </a:solidFill>
                <a:latin typeface="Cooper Black" panose="0208090404030B020404" pitchFamily="18" charset="0"/>
              </a:rPr>
              <a:t>Will we live on Mars?</a:t>
            </a:r>
            <a:endParaRPr lang="en-GB">
              <a:solidFill>
                <a:schemeClr val="tx2"/>
              </a:solidFill>
              <a:latin typeface="Cooper Black" panose="0208090404030B020404" pitchFamily="18" charset="0"/>
            </a:endParaRPr>
          </a:p>
        </p:txBody>
      </p:sp>
      <p:sp>
        <p:nvSpPr>
          <p:cNvPr id="9" name="Sprechblase: rechteckig mit abgerundeten Ecken 8">
            <a:extLst>
              <a:ext uri="{FF2B5EF4-FFF2-40B4-BE49-F238E27FC236}">
                <a16:creationId xmlns:a16="http://schemas.microsoft.com/office/drawing/2014/main" id="{7BBFED5A-14C8-4C8F-857C-D8368092C14C}"/>
              </a:ext>
            </a:extLst>
          </p:cNvPr>
          <p:cNvSpPr/>
          <p:nvPr/>
        </p:nvSpPr>
        <p:spPr>
          <a:xfrm>
            <a:off x="7578585" y="689112"/>
            <a:ext cx="3485321" cy="1113183"/>
          </a:xfrm>
          <a:prstGeom prst="wedgeRoundRectCallout">
            <a:avLst>
              <a:gd name="adj1" fmla="val -64117"/>
              <a:gd name="adj2" fmla="val 110266"/>
              <a:gd name="adj3" fmla="val 16667"/>
            </a:avLst>
          </a:prstGeom>
          <a:solidFill>
            <a:srgbClr val="94F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2"/>
                </a:solidFill>
                <a:latin typeface="Cooper Black" panose="0208090404030B020404" pitchFamily="18" charset="0"/>
              </a:rPr>
              <a:t>Will I fall in love?</a:t>
            </a:r>
            <a:endParaRPr lang="en-GB">
              <a:solidFill>
                <a:schemeClr val="tx2"/>
              </a:solidFill>
              <a:latin typeface="Cooper Black" panose="0208090404030B020404" pitchFamily="18" charset="0"/>
            </a:endParaRPr>
          </a:p>
        </p:txBody>
      </p:sp>
      <p:sp>
        <p:nvSpPr>
          <p:cNvPr id="10" name="Sprechblase: rechteckig mit abgerundeten Ecken 9">
            <a:extLst>
              <a:ext uri="{FF2B5EF4-FFF2-40B4-BE49-F238E27FC236}">
                <a16:creationId xmlns:a16="http://schemas.microsoft.com/office/drawing/2014/main" id="{4C1DD205-3687-42A2-9005-10EA3FA16DE0}"/>
              </a:ext>
            </a:extLst>
          </p:cNvPr>
          <p:cNvSpPr/>
          <p:nvPr/>
        </p:nvSpPr>
        <p:spPr>
          <a:xfrm>
            <a:off x="760343" y="2594111"/>
            <a:ext cx="3485321" cy="1113183"/>
          </a:xfrm>
          <a:prstGeom prst="wedgeRoundRectCallout">
            <a:avLst>
              <a:gd name="adj1" fmla="val 57936"/>
              <a:gd name="adj2" fmla="val -6400"/>
              <a:gd name="adj3" fmla="val 16667"/>
            </a:avLst>
          </a:prstGeom>
          <a:solidFill>
            <a:srgbClr val="94F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2"/>
                </a:solidFill>
                <a:latin typeface="Cooper Black" panose="0208090404030B020404" pitchFamily="18" charset="0"/>
              </a:rPr>
              <a:t>Will I get a better job?</a:t>
            </a:r>
            <a:endParaRPr lang="en-GB">
              <a:solidFill>
                <a:schemeClr val="tx2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3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	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Sprechblase: rechteckig mit abgerundeten Ecken 6">
            <a:extLst>
              <a:ext uri="{FF2B5EF4-FFF2-40B4-BE49-F238E27FC236}">
                <a16:creationId xmlns:a16="http://schemas.microsoft.com/office/drawing/2014/main" id="{C64CD589-968D-4DC4-B880-7453BECA0E92}"/>
              </a:ext>
            </a:extLst>
          </p:cNvPr>
          <p:cNvSpPr/>
          <p:nvPr/>
        </p:nvSpPr>
        <p:spPr>
          <a:xfrm>
            <a:off x="682486" y="795129"/>
            <a:ext cx="3485321" cy="1113183"/>
          </a:xfrm>
          <a:prstGeom prst="wedgeRoundRectCallout">
            <a:avLst>
              <a:gd name="adj1" fmla="val 32461"/>
              <a:gd name="adj2" fmla="val 11264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2"/>
                </a:solidFill>
                <a:latin typeface="Cooper Black" panose="0208090404030B020404" pitchFamily="18" charset="0"/>
              </a:rPr>
              <a:t>Johnny, will you set the table?</a:t>
            </a:r>
            <a:endParaRPr lang="en-GB">
              <a:solidFill>
                <a:schemeClr val="tx2"/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29AEF47-06A2-4435-8BCD-42BB987B9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91307" y="1515718"/>
            <a:ext cx="4953000" cy="4953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77F723F-9705-451D-AF93-64EEA2DF3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569" y="3139369"/>
            <a:ext cx="2122247" cy="3082526"/>
          </a:xfrm>
          <a:prstGeom prst="rect">
            <a:avLst/>
          </a:prstGeom>
        </p:spPr>
      </p:pic>
      <p:sp>
        <p:nvSpPr>
          <p:cNvPr id="14" name="Sprechblase: rechteckig mit abgerundeten Ecken 13">
            <a:extLst>
              <a:ext uri="{FF2B5EF4-FFF2-40B4-BE49-F238E27FC236}">
                <a16:creationId xmlns:a16="http://schemas.microsoft.com/office/drawing/2014/main" id="{321CCA29-8C26-42D2-BF82-F78D41592E93}"/>
              </a:ext>
            </a:extLst>
          </p:cNvPr>
          <p:cNvSpPr/>
          <p:nvPr/>
        </p:nvSpPr>
        <p:spPr>
          <a:xfrm>
            <a:off x="6644307" y="1656522"/>
            <a:ext cx="3485321" cy="1679143"/>
          </a:xfrm>
          <a:prstGeom prst="wedgeRoundRectCallout">
            <a:avLst>
              <a:gd name="adj1" fmla="val 41967"/>
              <a:gd name="adj2" fmla="val 104941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2"/>
                </a:solidFill>
                <a:latin typeface="Cooper Black" panose="0208090404030B020404" pitchFamily="18" charset="0"/>
              </a:rPr>
              <a:t>Sure, Dad, I will do it in five minutes!</a:t>
            </a:r>
            <a:endParaRPr lang="en-GB">
              <a:solidFill>
                <a:schemeClr val="tx2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93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	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Classroom chalkboard background clipart">
            <a:extLst>
              <a:ext uri="{FF2B5EF4-FFF2-40B4-BE49-F238E27FC236}">
                <a16:creationId xmlns:a16="http://schemas.microsoft.com/office/drawing/2014/main" id="{7363DE7E-7F32-4E29-B09E-CA44B9214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951" y="495835"/>
            <a:ext cx="8005671" cy="586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9160D3CA-5237-46C2-8EB4-B952B0795CF8}"/>
              </a:ext>
            </a:extLst>
          </p:cNvPr>
          <p:cNvSpPr/>
          <p:nvPr/>
        </p:nvSpPr>
        <p:spPr>
          <a:xfrm>
            <a:off x="3601329" y="1280159"/>
            <a:ext cx="4009294" cy="3995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/>
              <a:t>Future Simple</a:t>
            </a:r>
          </a:p>
          <a:p>
            <a:pPr algn="ctr"/>
            <a:endParaRPr lang="de-DE"/>
          </a:p>
          <a:p>
            <a:pPr algn="ctr"/>
            <a:r>
              <a:rPr lang="de-DE"/>
              <a:t>To talk about predictions and promises in the future, we can use the future simple.</a:t>
            </a:r>
          </a:p>
          <a:p>
            <a:pPr algn="ctr"/>
            <a:endParaRPr lang="de-DE"/>
          </a:p>
          <a:p>
            <a:pPr algn="ctr"/>
            <a:endParaRPr lang="de-DE"/>
          </a:p>
          <a:p>
            <a:pPr algn="ctr"/>
            <a:r>
              <a:rPr lang="de-DE" sz="3200"/>
              <a:t>Signal words:</a:t>
            </a:r>
          </a:p>
          <a:p>
            <a:pPr algn="ctr"/>
            <a:r>
              <a:rPr lang="de-DE"/>
              <a:t>tomorrow, next week, </a:t>
            </a:r>
          </a:p>
          <a:p>
            <a:pPr algn="ctr"/>
            <a:r>
              <a:rPr lang="de-DE"/>
              <a:t>next weekend,</a:t>
            </a:r>
          </a:p>
          <a:p>
            <a:pPr algn="ctr"/>
            <a:r>
              <a:rPr lang="de-DE"/>
              <a:t>a few days, weeks, years later</a:t>
            </a:r>
          </a:p>
        </p:txBody>
      </p:sp>
    </p:spTree>
    <p:extLst>
      <p:ext uri="{BB962C8B-B14F-4D97-AF65-F5344CB8AC3E}">
        <p14:creationId xmlns:p14="http://schemas.microsoft.com/office/powerpoint/2010/main" val="25782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Future Simple - affirmative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4D607E6-4102-4DBB-B427-2512A18FEF74}"/>
              </a:ext>
            </a:extLst>
          </p:cNvPr>
          <p:cNvSpPr/>
          <p:nvPr/>
        </p:nvSpPr>
        <p:spPr>
          <a:xfrm>
            <a:off x="3869636" y="2120366"/>
            <a:ext cx="1285462" cy="728866"/>
          </a:xfrm>
          <a:prstGeom prst="roundRect">
            <a:avLst/>
          </a:prstGeom>
          <a:solidFill>
            <a:srgbClr val="06C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/>
              <a:t>will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53463721-C16F-4F01-980D-E2884D44B4FA}"/>
              </a:ext>
            </a:extLst>
          </p:cNvPr>
          <p:cNvSpPr/>
          <p:nvPr/>
        </p:nvSpPr>
        <p:spPr>
          <a:xfrm>
            <a:off x="5377071" y="2663617"/>
            <a:ext cx="1421294" cy="5300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>
                <a:solidFill>
                  <a:srgbClr val="FF0000"/>
                </a:solidFill>
              </a:rPr>
              <a:t>stay</a:t>
            </a:r>
          </a:p>
        </p:txBody>
      </p:sp>
      <p:sp>
        <p:nvSpPr>
          <p:cNvPr id="25" name="Rahmen 24">
            <a:extLst>
              <a:ext uri="{FF2B5EF4-FFF2-40B4-BE49-F238E27FC236}">
                <a16:creationId xmlns:a16="http://schemas.microsoft.com/office/drawing/2014/main" id="{A4BFFF8E-C0AC-40CA-AEA4-AF7887D14F9A}"/>
              </a:ext>
            </a:extLst>
          </p:cNvPr>
          <p:cNvSpPr/>
          <p:nvPr/>
        </p:nvSpPr>
        <p:spPr>
          <a:xfrm>
            <a:off x="3571461" y="4227479"/>
            <a:ext cx="7348330" cy="114627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solidFill>
                  <a:srgbClr val="00B050"/>
                </a:solidFill>
              </a:rPr>
              <a:t>Subject</a:t>
            </a:r>
            <a:r>
              <a:rPr lang="de-DE" sz="3200" b="1">
                <a:solidFill>
                  <a:schemeClr val="tx1"/>
                </a:solidFill>
              </a:rPr>
              <a:t> + </a:t>
            </a:r>
            <a:r>
              <a:rPr lang="de-DE" sz="3200" b="1">
                <a:solidFill>
                  <a:srgbClr val="00B0F0"/>
                </a:solidFill>
              </a:rPr>
              <a:t>´ll/will </a:t>
            </a:r>
            <a:r>
              <a:rPr lang="de-DE" sz="3200" b="1">
                <a:solidFill>
                  <a:schemeClr val="tx1"/>
                </a:solidFill>
              </a:rPr>
              <a:t>+ </a:t>
            </a:r>
            <a:r>
              <a:rPr lang="de-DE" sz="3200" b="1">
                <a:solidFill>
                  <a:srgbClr val="FF0000"/>
                </a:solidFill>
              </a:rPr>
              <a:t>infinitive without to </a:t>
            </a:r>
          </a:p>
        </p:txBody>
      </p:sp>
      <p:sp>
        <p:nvSpPr>
          <p:cNvPr id="3" name="Pfeil: Fünfeck 2">
            <a:extLst>
              <a:ext uri="{FF2B5EF4-FFF2-40B4-BE49-F238E27FC236}">
                <a16:creationId xmlns:a16="http://schemas.microsoft.com/office/drawing/2014/main" id="{2785E91E-E4DF-4220-8CE8-B921F94AE1E5}"/>
              </a:ext>
            </a:extLst>
          </p:cNvPr>
          <p:cNvSpPr/>
          <p:nvPr/>
        </p:nvSpPr>
        <p:spPr>
          <a:xfrm>
            <a:off x="759656" y="1139483"/>
            <a:ext cx="2659406" cy="4943265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/>
              <a:t>I</a:t>
            </a:r>
          </a:p>
          <a:p>
            <a:pPr algn="ctr"/>
            <a:r>
              <a:rPr lang="de-DE" sz="3600"/>
              <a:t>You</a:t>
            </a:r>
          </a:p>
          <a:p>
            <a:pPr algn="ctr"/>
            <a:r>
              <a:rPr lang="de-DE" sz="3600"/>
              <a:t>He/She/It</a:t>
            </a:r>
          </a:p>
          <a:p>
            <a:pPr algn="ctr"/>
            <a:r>
              <a:rPr lang="de-DE" sz="3600"/>
              <a:t>We</a:t>
            </a:r>
          </a:p>
          <a:p>
            <a:pPr algn="ctr"/>
            <a:r>
              <a:rPr lang="de-DE" sz="3600"/>
              <a:t>You </a:t>
            </a:r>
          </a:p>
          <a:p>
            <a:pPr algn="ctr"/>
            <a:r>
              <a:rPr lang="de-DE" sz="3600"/>
              <a:t>They</a:t>
            </a:r>
            <a:endParaRPr lang="en-GB" sz="3600"/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1523F719-85A9-4BB2-A2E6-2E9A4D027AF1}"/>
              </a:ext>
            </a:extLst>
          </p:cNvPr>
          <p:cNvSpPr/>
          <p:nvPr/>
        </p:nvSpPr>
        <p:spPr>
          <a:xfrm>
            <a:off x="3869635" y="3064567"/>
            <a:ext cx="1285463" cy="728866"/>
          </a:xfrm>
          <a:prstGeom prst="roundRect">
            <a:avLst/>
          </a:prstGeom>
          <a:solidFill>
            <a:srgbClr val="06C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/>
              <a:t>´ll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AB54EB6F-550A-4A21-BAFF-46B2A7EF46B4}"/>
              </a:ext>
            </a:extLst>
          </p:cNvPr>
          <p:cNvSpPr/>
          <p:nvPr/>
        </p:nvSpPr>
        <p:spPr>
          <a:xfrm>
            <a:off x="7113107" y="2663617"/>
            <a:ext cx="2975113" cy="530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>
                <a:solidFill>
                  <a:schemeClr val="tx1"/>
                </a:solidFill>
              </a:rPr>
              <a:t>at home.</a:t>
            </a:r>
            <a:endParaRPr lang="de-DE" sz="4000"/>
          </a:p>
        </p:txBody>
      </p:sp>
    </p:spTree>
    <p:extLst>
      <p:ext uri="{BB962C8B-B14F-4D97-AF65-F5344CB8AC3E}">
        <p14:creationId xmlns:p14="http://schemas.microsoft.com/office/powerpoint/2010/main" val="346025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5" grpId="0" animBg="1"/>
      <p:bldP spid="3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Future Simple - negative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4D607E6-4102-4DBB-B427-2512A18FEF74}"/>
              </a:ext>
            </a:extLst>
          </p:cNvPr>
          <p:cNvSpPr/>
          <p:nvPr/>
        </p:nvSpPr>
        <p:spPr>
          <a:xfrm>
            <a:off x="3781153" y="2120366"/>
            <a:ext cx="2195577" cy="728866"/>
          </a:xfrm>
          <a:prstGeom prst="roundRect">
            <a:avLst/>
          </a:prstGeom>
          <a:solidFill>
            <a:srgbClr val="06C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/>
              <a:t>will </a:t>
            </a:r>
            <a:r>
              <a:rPr lang="de-DE" sz="4400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53463721-C16F-4F01-980D-E2884D44B4FA}"/>
              </a:ext>
            </a:extLst>
          </p:cNvPr>
          <p:cNvSpPr/>
          <p:nvPr/>
        </p:nvSpPr>
        <p:spPr>
          <a:xfrm>
            <a:off x="6096000" y="2670209"/>
            <a:ext cx="1550505" cy="5300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>
                <a:solidFill>
                  <a:srgbClr val="FF0000"/>
                </a:solidFill>
              </a:rPr>
              <a:t>travel</a:t>
            </a:r>
          </a:p>
        </p:txBody>
      </p:sp>
      <p:sp>
        <p:nvSpPr>
          <p:cNvPr id="25" name="Rahmen 24">
            <a:extLst>
              <a:ext uri="{FF2B5EF4-FFF2-40B4-BE49-F238E27FC236}">
                <a16:creationId xmlns:a16="http://schemas.microsoft.com/office/drawing/2014/main" id="{A4BFFF8E-C0AC-40CA-AEA4-AF7887D14F9A}"/>
              </a:ext>
            </a:extLst>
          </p:cNvPr>
          <p:cNvSpPr/>
          <p:nvPr/>
        </p:nvSpPr>
        <p:spPr>
          <a:xfrm>
            <a:off x="3571461" y="4227479"/>
            <a:ext cx="7348330" cy="114627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rgbClr val="00B050"/>
                </a:solidFill>
              </a:rPr>
              <a:t>Subject</a:t>
            </a:r>
            <a:r>
              <a:rPr lang="de-DE" sz="2800" b="1">
                <a:solidFill>
                  <a:schemeClr val="tx1"/>
                </a:solidFill>
              </a:rPr>
              <a:t> + </a:t>
            </a:r>
            <a:r>
              <a:rPr lang="de-DE" sz="2800" b="1">
                <a:solidFill>
                  <a:srgbClr val="00B0F0"/>
                </a:solidFill>
              </a:rPr>
              <a:t>won‘t/will not </a:t>
            </a:r>
            <a:r>
              <a:rPr lang="de-DE" sz="2800" b="1">
                <a:solidFill>
                  <a:schemeClr val="tx1"/>
                </a:solidFill>
              </a:rPr>
              <a:t>+ </a:t>
            </a:r>
            <a:r>
              <a:rPr lang="de-DE" sz="2800" b="1">
                <a:solidFill>
                  <a:srgbClr val="FF0000"/>
                </a:solidFill>
              </a:rPr>
              <a:t>infinitive without to </a:t>
            </a:r>
          </a:p>
        </p:txBody>
      </p:sp>
      <p:sp>
        <p:nvSpPr>
          <p:cNvPr id="3" name="Pfeil: Fünfeck 2">
            <a:extLst>
              <a:ext uri="{FF2B5EF4-FFF2-40B4-BE49-F238E27FC236}">
                <a16:creationId xmlns:a16="http://schemas.microsoft.com/office/drawing/2014/main" id="{2785E91E-E4DF-4220-8CE8-B921F94AE1E5}"/>
              </a:ext>
            </a:extLst>
          </p:cNvPr>
          <p:cNvSpPr/>
          <p:nvPr/>
        </p:nvSpPr>
        <p:spPr>
          <a:xfrm>
            <a:off x="759656" y="1139483"/>
            <a:ext cx="2659406" cy="4943265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/>
              <a:t>I</a:t>
            </a:r>
          </a:p>
          <a:p>
            <a:pPr algn="ctr"/>
            <a:r>
              <a:rPr lang="de-DE" sz="3600"/>
              <a:t>You</a:t>
            </a:r>
          </a:p>
          <a:p>
            <a:pPr algn="ctr"/>
            <a:r>
              <a:rPr lang="de-DE" sz="3600"/>
              <a:t>He/She/It</a:t>
            </a:r>
          </a:p>
          <a:p>
            <a:pPr algn="ctr"/>
            <a:r>
              <a:rPr lang="de-DE" sz="3600"/>
              <a:t>We</a:t>
            </a:r>
          </a:p>
          <a:p>
            <a:pPr algn="ctr"/>
            <a:r>
              <a:rPr lang="de-DE" sz="3600"/>
              <a:t>You </a:t>
            </a:r>
          </a:p>
          <a:p>
            <a:pPr algn="ctr"/>
            <a:r>
              <a:rPr lang="de-DE" sz="3600"/>
              <a:t>They</a:t>
            </a:r>
            <a:endParaRPr lang="en-GB" sz="3600"/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1523F719-85A9-4BB2-A2E6-2E9A4D027AF1}"/>
              </a:ext>
            </a:extLst>
          </p:cNvPr>
          <p:cNvSpPr/>
          <p:nvPr/>
        </p:nvSpPr>
        <p:spPr>
          <a:xfrm>
            <a:off x="3781153" y="3057955"/>
            <a:ext cx="2195577" cy="728866"/>
          </a:xfrm>
          <a:prstGeom prst="roundRect">
            <a:avLst/>
          </a:prstGeom>
          <a:solidFill>
            <a:srgbClr val="06C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/>
              <a:t>wo</a:t>
            </a:r>
            <a:r>
              <a:rPr lang="de-DE" sz="5400">
                <a:solidFill>
                  <a:srgbClr val="FF0000"/>
                </a:solidFill>
              </a:rPr>
              <a:t>n‘t</a:t>
            </a:r>
            <a:endParaRPr lang="de-DE" sz="5400"/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AB54EB6F-550A-4A21-BAFF-46B2A7EF46B4}"/>
              </a:ext>
            </a:extLst>
          </p:cNvPr>
          <p:cNvSpPr/>
          <p:nvPr/>
        </p:nvSpPr>
        <p:spPr>
          <a:xfrm>
            <a:off x="7944678" y="2670209"/>
            <a:ext cx="2975113" cy="530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>
                <a:solidFill>
                  <a:schemeClr val="tx1"/>
                </a:solidFill>
              </a:rPr>
              <a:t>this summer.</a:t>
            </a:r>
            <a:endParaRPr lang="de-DE" sz="4000"/>
          </a:p>
        </p:txBody>
      </p:sp>
    </p:spTree>
    <p:extLst>
      <p:ext uri="{BB962C8B-B14F-4D97-AF65-F5344CB8AC3E}">
        <p14:creationId xmlns:p14="http://schemas.microsoft.com/office/powerpoint/2010/main" val="47385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Future Simple - Questions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4D607E6-4102-4DBB-B427-2512A18FEF74}"/>
              </a:ext>
            </a:extLst>
          </p:cNvPr>
          <p:cNvSpPr/>
          <p:nvPr/>
        </p:nvSpPr>
        <p:spPr>
          <a:xfrm>
            <a:off x="2269435" y="1444487"/>
            <a:ext cx="1550505" cy="728866"/>
          </a:xfrm>
          <a:prstGeom prst="roundRect">
            <a:avLst/>
          </a:prstGeom>
          <a:solidFill>
            <a:srgbClr val="06C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/>
              <a:t>Will </a:t>
            </a:r>
            <a:endParaRPr lang="de-DE" sz="4400">
              <a:solidFill>
                <a:srgbClr val="FF0000"/>
              </a:solidFill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53463721-C16F-4F01-980D-E2884D44B4FA}"/>
              </a:ext>
            </a:extLst>
          </p:cNvPr>
          <p:cNvSpPr/>
          <p:nvPr/>
        </p:nvSpPr>
        <p:spPr>
          <a:xfrm>
            <a:off x="5691810" y="1484243"/>
            <a:ext cx="1209262" cy="68911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>
                <a:solidFill>
                  <a:srgbClr val="FF0000"/>
                </a:solidFill>
              </a:rPr>
              <a:t>go</a:t>
            </a:r>
          </a:p>
        </p:txBody>
      </p:sp>
      <p:sp>
        <p:nvSpPr>
          <p:cNvPr id="25" name="Rahmen 24">
            <a:extLst>
              <a:ext uri="{FF2B5EF4-FFF2-40B4-BE49-F238E27FC236}">
                <a16:creationId xmlns:a16="http://schemas.microsoft.com/office/drawing/2014/main" id="{A4BFFF8E-C0AC-40CA-AEA4-AF7887D14F9A}"/>
              </a:ext>
            </a:extLst>
          </p:cNvPr>
          <p:cNvSpPr/>
          <p:nvPr/>
        </p:nvSpPr>
        <p:spPr>
          <a:xfrm>
            <a:off x="2082249" y="3829871"/>
            <a:ext cx="8428383" cy="114627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rgbClr val="00B0F0"/>
                </a:solidFill>
              </a:rPr>
              <a:t>will </a:t>
            </a:r>
            <a:r>
              <a:rPr lang="de-DE" sz="2800" b="1">
                <a:solidFill>
                  <a:schemeClr val="tx1"/>
                </a:solidFill>
              </a:rPr>
              <a:t>+ </a:t>
            </a:r>
            <a:r>
              <a:rPr lang="de-DE" sz="2800" b="1">
                <a:solidFill>
                  <a:srgbClr val="00B050"/>
                </a:solidFill>
              </a:rPr>
              <a:t>subject</a:t>
            </a:r>
            <a:r>
              <a:rPr lang="de-DE" sz="2800" b="1">
                <a:solidFill>
                  <a:schemeClr val="tx1"/>
                </a:solidFill>
              </a:rPr>
              <a:t> + </a:t>
            </a:r>
            <a:r>
              <a:rPr lang="de-DE" sz="2800" b="1">
                <a:solidFill>
                  <a:srgbClr val="FF0000"/>
                </a:solidFill>
              </a:rPr>
              <a:t>infinitive without to 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AB54EB6F-550A-4A21-BAFF-46B2A7EF46B4}"/>
              </a:ext>
            </a:extLst>
          </p:cNvPr>
          <p:cNvSpPr/>
          <p:nvPr/>
        </p:nvSpPr>
        <p:spPr>
          <a:xfrm>
            <a:off x="7205871" y="1484243"/>
            <a:ext cx="3955773" cy="689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>
                <a:solidFill>
                  <a:schemeClr val="tx1"/>
                </a:solidFill>
              </a:rPr>
              <a:t>to school in June?</a:t>
            </a:r>
            <a:endParaRPr lang="de-DE" sz="400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8FDE04B1-2F3B-4554-A855-C4D2EB234825}"/>
              </a:ext>
            </a:extLst>
          </p:cNvPr>
          <p:cNvSpPr/>
          <p:nvPr/>
        </p:nvSpPr>
        <p:spPr>
          <a:xfrm>
            <a:off x="4015409" y="1444487"/>
            <a:ext cx="1550505" cy="198451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/>
              <a:t>I</a:t>
            </a:r>
          </a:p>
          <a:p>
            <a:pPr algn="ctr"/>
            <a:r>
              <a:rPr lang="de-DE" sz="2000"/>
              <a:t>you</a:t>
            </a:r>
          </a:p>
          <a:p>
            <a:pPr algn="ctr"/>
            <a:r>
              <a:rPr lang="de-DE" sz="2000"/>
              <a:t>he/she/it</a:t>
            </a:r>
          </a:p>
          <a:p>
            <a:pPr algn="ctr"/>
            <a:r>
              <a:rPr lang="de-DE" sz="2000"/>
              <a:t>we</a:t>
            </a:r>
          </a:p>
          <a:p>
            <a:pPr algn="ctr"/>
            <a:r>
              <a:rPr lang="de-DE" sz="2000"/>
              <a:t>you </a:t>
            </a:r>
          </a:p>
          <a:p>
            <a:pPr algn="ctr"/>
            <a:r>
              <a:rPr lang="de-DE" sz="2000"/>
              <a:t>they</a:t>
            </a:r>
            <a:endParaRPr lang="en-GB" sz="2000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4D185C83-86F8-4B98-B633-E882D97D79AA}"/>
              </a:ext>
            </a:extLst>
          </p:cNvPr>
          <p:cNvSpPr/>
          <p:nvPr/>
        </p:nvSpPr>
        <p:spPr>
          <a:xfrm>
            <a:off x="655982" y="2713416"/>
            <a:ext cx="1623392" cy="728866"/>
          </a:xfrm>
          <a:prstGeom prst="roundRect">
            <a:avLst/>
          </a:prstGeom>
          <a:solidFill>
            <a:srgbClr val="C430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/>
              <a:t>When </a:t>
            </a:r>
            <a:endParaRPr lang="de-DE" sz="4400">
              <a:solidFill>
                <a:srgbClr val="FF0000"/>
              </a:solidFill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BC1F2FB1-E8FB-4123-80C4-A1DA9E965CC4}"/>
              </a:ext>
            </a:extLst>
          </p:cNvPr>
          <p:cNvSpPr/>
          <p:nvPr/>
        </p:nvSpPr>
        <p:spPr>
          <a:xfrm>
            <a:off x="5691810" y="2683664"/>
            <a:ext cx="1209262" cy="68911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>
                <a:solidFill>
                  <a:srgbClr val="FF0000"/>
                </a:solidFill>
              </a:rPr>
              <a:t>go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EE6A6BFA-A547-47CE-8A53-444AA0F58287}"/>
              </a:ext>
            </a:extLst>
          </p:cNvPr>
          <p:cNvSpPr/>
          <p:nvPr/>
        </p:nvSpPr>
        <p:spPr>
          <a:xfrm>
            <a:off x="7301950" y="2680248"/>
            <a:ext cx="2522882" cy="689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>
                <a:solidFill>
                  <a:schemeClr val="tx1"/>
                </a:solidFill>
              </a:rPr>
              <a:t>to school ?</a:t>
            </a:r>
            <a:endParaRPr lang="de-DE" sz="4000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AA003356-0020-47A6-93C4-A8CA26935F24}"/>
              </a:ext>
            </a:extLst>
          </p:cNvPr>
          <p:cNvSpPr/>
          <p:nvPr/>
        </p:nvSpPr>
        <p:spPr>
          <a:xfrm>
            <a:off x="2367169" y="2696851"/>
            <a:ext cx="1550505" cy="728866"/>
          </a:xfrm>
          <a:prstGeom prst="roundRect">
            <a:avLst/>
          </a:prstGeom>
          <a:solidFill>
            <a:srgbClr val="06C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/>
              <a:t>will </a:t>
            </a:r>
            <a:endParaRPr lang="de-DE" sz="4400">
              <a:solidFill>
                <a:srgbClr val="FF0000"/>
              </a:solidFill>
            </a:endParaRPr>
          </a:p>
        </p:txBody>
      </p:sp>
      <p:sp>
        <p:nvSpPr>
          <p:cNvPr id="15" name="Rahmen 14">
            <a:extLst>
              <a:ext uri="{FF2B5EF4-FFF2-40B4-BE49-F238E27FC236}">
                <a16:creationId xmlns:a16="http://schemas.microsoft.com/office/drawing/2014/main" id="{5A4C836C-4BFB-4E21-B035-FDAE3B902A32}"/>
              </a:ext>
            </a:extLst>
          </p:cNvPr>
          <p:cNvSpPr/>
          <p:nvPr/>
        </p:nvSpPr>
        <p:spPr>
          <a:xfrm>
            <a:off x="2082248" y="5055706"/>
            <a:ext cx="8428383" cy="114627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rgbClr val="C430A4"/>
                </a:solidFill>
              </a:rPr>
              <a:t>Question word </a:t>
            </a:r>
            <a:r>
              <a:rPr lang="de-DE" sz="2800" b="1">
                <a:solidFill>
                  <a:schemeClr val="tx1"/>
                </a:solidFill>
              </a:rPr>
              <a:t>+ </a:t>
            </a:r>
            <a:r>
              <a:rPr lang="de-DE" sz="2800" b="1">
                <a:solidFill>
                  <a:srgbClr val="00B0F0"/>
                </a:solidFill>
              </a:rPr>
              <a:t>will </a:t>
            </a:r>
            <a:r>
              <a:rPr lang="de-DE" sz="2800" b="1">
                <a:solidFill>
                  <a:schemeClr val="tx1"/>
                </a:solidFill>
              </a:rPr>
              <a:t>+ </a:t>
            </a:r>
            <a:r>
              <a:rPr lang="de-DE" sz="2800" b="1">
                <a:solidFill>
                  <a:srgbClr val="00B050"/>
                </a:solidFill>
              </a:rPr>
              <a:t>subject</a:t>
            </a:r>
            <a:r>
              <a:rPr lang="de-DE" sz="2800" b="1">
                <a:solidFill>
                  <a:schemeClr val="tx1"/>
                </a:solidFill>
              </a:rPr>
              <a:t> + </a:t>
            </a:r>
            <a:r>
              <a:rPr lang="de-DE" sz="2800" b="1">
                <a:solidFill>
                  <a:srgbClr val="FF0000"/>
                </a:solidFill>
              </a:rPr>
              <a:t>infinitive without to </a:t>
            </a:r>
          </a:p>
        </p:txBody>
      </p:sp>
    </p:spTree>
    <p:extLst>
      <p:ext uri="{BB962C8B-B14F-4D97-AF65-F5344CB8AC3E}">
        <p14:creationId xmlns:p14="http://schemas.microsoft.com/office/powerpoint/2010/main" val="385882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5" grpId="0" animBg="1"/>
      <p:bldP spid="27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			</a:t>
            </a:r>
            <a:r>
              <a:rPr lang="de-DE" sz="4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Exercise: Ask for the underlined word(s)           </a:t>
            </a: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4D607E6-4102-4DBB-B427-2512A18FEF74}"/>
              </a:ext>
            </a:extLst>
          </p:cNvPr>
          <p:cNvSpPr/>
          <p:nvPr/>
        </p:nvSpPr>
        <p:spPr>
          <a:xfrm>
            <a:off x="1762537" y="1894520"/>
            <a:ext cx="1775791" cy="352825"/>
          </a:xfrm>
          <a:prstGeom prst="roundRect">
            <a:avLst/>
          </a:prstGeom>
          <a:solidFill>
            <a:srgbClr val="C430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When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53463721-C16F-4F01-980D-E2884D44B4FA}"/>
              </a:ext>
            </a:extLst>
          </p:cNvPr>
          <p:cNvSpPr/>
          <p:nvPr/>
        </p:nvSpPr>
        <p:spPr>
          <a:xfrm>
            <a:off x="3710594" y="1916981"/>
            <a:ext cx="1775791" cy="344555"/>
          </a:xfrm>
          <a:prstGeom prst="roundRect">
            <a:avLst/>
          </a:prstGeom>
          <a:solidFill>
            <a:srgbClr val="06C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will</a:t>
            </a:r>
            <a:endParaRPr lang="de-DE" sz="280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B2886A0-9261-49EE-979D-F53288413A1E}"/>
              </a:ext>
            </a:extLst>
          </p:cNvPr>
          <p:cNvSpPr/>
          <p:nvPr/>
        </p:nvSpPr>
        <p:spPr>
          <a:xfrm>
            <a:off x="7742540" y="1912167"/>
            <a:ext cx="1272220" cy="3445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rgbClr val="FF0000"/>
                </a:solidFill>
              </a:rPr>
              <a:t>go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5121409C-C0CC-4F21-A47A-C5F809E2D2DA}"/>
              </a:ext>
            </a:extLst>
          </p:cNvPr>
          <p:cNvSpPr/>
          <p:nvPr/>
        </p:nvSpPr>
        <p:spPr>
          <a:xfrm>
            <a:off x="1762538" y="2664139"/>
            <a:ext cx="9687320" cy="56080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I will </a:t>
            </a:r>
            <a:r>
              <a:rPr lang="de-DE" sz="2400" u="sng">
                <a:solidFill>
                  <a:schemeClr val="tx1"/>
                </a:solidFill>
              </a:rPr>
              <a:t>go shopping </a:t>
            </a:r>
            <a:r>
              <a:rPr lang="de-DE" sz="2400">
                <a:solidFill>
                  <a:schemeClr val="tx1"/>
                </a:solidFill>
              </a:rPr>
              <a:t>next Monday.</a:t>
            </a:r>
            <a:endParaRPr lang="de-DE" sz="2400"/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6057C3B9-1B36-41C4-A45B-16CE8F35DCF2}"/>
              </a:ext>
            </a:extLst>
          </p:cNvPr>
          <p:cNvSpPr/>
          <p:nvPr/>
        </p:nvSpPr>
        <p:spPr>
          <a:xfrm>
            <a:off x="9134044" y="1918898"/>
            <a:ext cx="2279360" cy="35282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shopping?</a:t>
            </a: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B9299141-9C3C-4423-98B4-BDF137D895E2}"/>
              </a:ext>
            </a:extLst>
          </p:cNvPr>
          <p:cNvSpPr/>
          <p:nvPr/>
        </p:nvSpPr>
        <p:spPr>
          <a:xfrm>
            <a:off x="5794483" y="1912167"/>
            <a:ext cx="1775791" cy="35282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you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A22755D7-2C6B-4498-AB4F-EFB4D669707C}"/>
              </a:ext>
            </a:extLst>
          </p:cNvPr>
          <p:cNvSpPr/>
          <p:nvPr/>
        </p:nvSpPr>
        <p:spPr>
          <a:xfrm>
            <a:off x="1762537" y="3306025"/>
            <a:ext cx="1775791" cy="352825"/>
          </a:xfrm>
          <a:prstGeom prst="roundRect">
            <a:avLst/>
          </a:prstGeom>
          <a:solidFill>
            <a:srgbClr val="C430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What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CA74F687-4558-4837-A8DA-4EB4301534CD}"/>
              </a:ext>
            </a:extLst>
          </p:cNvPr>
          <p:cNvSpPr/>
          <p:nvPr/>
        </p:nvSpPr>
        <p:spPr>
          <a:xfrm>
            <a:off x="3710594" y="3299869"/>
            <a:ext cx="1239077" cy="344555"/>
          </a:xfrm>
          <a:prstGeom prst="roundRect">
            <a:avLst/>
          </a:prstGeom>
          <a:solidFill>
            <a:srgbClr val="06C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>
                <a:solidFill>
                  <a:schemeClr val="tx1"/>
                </a:solidFill>
              </a:rPr>
              <a:t>will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068CA0-5924-4772-84CB-F59EF497122C}"/>
              </a:ext>
            </a:extLst>
          </p:cNvPr>
          <p:cNvSpPr/>
          <p:nvPr/>
        </p:nvSpPr>
        <p:spPr>
          <a:xfrm>
            <a:off x="5188183" y="3295733"/>
            <a:ext cx="1239078" cy="35282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you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999A4CA0-F76A-4124-AAD8-16732C675908}"/>
              </a:ext>
            </a:extLst>
          </p:cNvPr>
          <p:cNvSpPr/>
          <p:nvPr/>
        </p:nvSpPr>
        <p:spPr>
          <a:xfrm>
            <a:off x="6569720" y="3306025"/>
            <a:ext cx="1000554" cy="3445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DA644564-260E-4271-868C-4EC766B37852}"/>
              </a:ext>
            </a:extLst>
          </p:cNvPr>
          <p:cNvSpPr/>
          <p:nvPr/>
        </p:nvSpPr>
        <p:spPr>
          <a:xfrm>
            <a:off x="7752513" y="3286617"/>
            <a:ext cx="3697345" cy="35138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next Monday?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24103E54-5A0D-4CA7-9B84-9D55CE74F307}"/>
              </a:ext>
            </a:extLst>
          </p:cNvPr>
          <p:cNvSpPr/>
          <p:nvPr/>
        </p:nvSpPr>
        <p:spPr>
          <a:xfrm>
            <a:off x="1762538" y="3935897"/>
            <a:ext cx="9687320" cy="46777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u="sng">
                <a:solidFill>
                  <a:schemeClr val="tx1"/>
                </a:solidFill>
              </a:rPr>
              <a:t>Billie Eilish </a:t>
            </a:r>
            <a:r>
              <a:rPr lang="de-DE" sz="2400">
                <a:solidFill>
                  <a:schemeClr val="tx1"/>
                </a:solidFill>
              </a:rPr>
              <a:t>won‘t play any concerts this summer.</a:t>
            </a:r>
            <a:endParaRPr lang="de-DE" sz="2400"/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445871E9-07BE-4D00-9301-94BC4A552CFB}"/>
              </a:ext>
            </a:extLst>
          </p:cNvPr>
          <p:cNvSpPr/>
          <p:nvPr/>
        </p:nvSpPr>
        <p:spPr>
          <a:xfrm>
            <a:off x="1762537" y="4484779"/>
            <a:ext cx="1775791" cy="352825"/>
          </a:xfrm>
          <a:prstGeom prst="roundRect">
            <a:avLst/>
          </a:prstGeom>
          <a:gradFill>
            <a:gsLst>
              <a:gs pos="27000">
                <a:srgbClr val="C430A4"/>
              </a:gs>
              <a:gs pos="42000">
                <a:schemeClr val="accent6">
                  <a:lumMod val="40000"/>
                  <a:lumOff val="60000"/>
                </a:schemeClr>
              </a:gs>
              <a:gs pos="48000">
                <a:srgbClr val="92D050"/>
              </a:gs>
              <a:gs pos="86000">
                <a:srgbClr val="00B05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Who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C64BA45A-7EAB-4EAA-8AEB-E79C9C38FC92}"/>
              </a:ext>
            </a:extLst>
          </p:cNvPr>
          <p:cNvSpPr/>
          <p:nvPr/>
        </p:nvSpPr>
        <p:spPr>
          <a:xfrm>
            <a:off x="3670839" y="4484779"/>
            <a:ext cx="1239077" cy="344555"/>
          </a:xfrm>
          <a:prstGeom prst="roundRect">
            <a:avLst/>
          </a:prstGeom>
          <a:solidFill>
            <a:srgbClr val="06C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won‘t</a:t>
            </a:r>
            <a:endParaRPr lang="de-DE" sz="2400"/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594747E2-BAB5-435F-B511-F906B5DA672A}"/>
              </a:ext>
            </a:extLst>
          </p:cNvPr>
          <p:cNvSpPr/>
          <p:nvPr/>
        </p:nvSpPr>
        <p:spPr>
          <a:xfrm>
            <a:off x="5092137" y="4493049"/>
            <a:ext cx="1239077" cy="3445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solidFill>
                  <a:srgbClr val="FF0000"/>
                </a:solidFill>
              </a:rPr>
              <a:t>play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62AA0929-D929-4217-AC4A-D0CF0C5F6AF2}"/>
              </a:ext>
            </a:extLst>
          </p:cNvPr>
          <p:cNvSpPr/>
          <p:nvPr/>
        </p:nvSpPr>
        <p:spPr>
          <a:xfrm>
            <a:off x="6569720" y="4504309"/>
            <a:ext cx="4843684" cy="35282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any concerts this summer?</a:t>
            </a: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AA74A7A9-EC28-48F0-A505-22D9AEC236C2}"/>
              </a:ext>
            </a:extLst>
          </p:cNvPr>
          <p:cNvSpPr/>
          <p:nvPr/>
        </p:nvSpPr>
        <p:spPr>
          <a:xfrm>
            <a:off x="1726084" y="1279138"/>
            <a:ext cx="9687320" cy="56080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I will go shopping </a:t>
            </a:r>
            <a:r>
              <a:rPr lang="de-DE" sz="2400" u="sng">
                <a:solidFill>
                  <a:schemeClr val="tx1"/>
                </a:solidFill>
              </a:rPr>
              <a:t>next Monday</a:t>
            </a:r>
            <a:r>
              <a:rPr lang="de-DE" sz="2400">
                <a:solidFill>
                  <a:schemeClr val="tx1"/>
                </a:solidFill>
              </a:rPr>
              <a:t>.</a:t>
            </a: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114524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23" grpId="0" animBg="1"/>
      <p:bldP spid="26" grpId="0" animBg="1"/>
      <p:bldP spid="21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436</Words>
  <Application>Microsoft Office PowerPoint</Application>
  <PresentationFormat>Breitbild</PresentationFormat>
  <Paragraphs>84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Cooper Black</vt:lpstr>
      <vt:lpstr>Quiska</vt:lpstr>
      <vt:lpstr>Office Theme</vt:lpstr>
      <vt:lpstr>Future Simple Will-Future  </vt:lpstr>
      <vt:lpstr>                             </vt:lpstr>
      <vt:lpstr>                             </vt:lpstr>
      <vt:lpstr>                             </vt:lpstr>
      <vt:lpstr>                             </vt:lpstr>
      <vt:lpstr>          Future Simple - affirmative               </vt:lpstr>
      <vt:lpstr>          Future Simple - negative               </vt:lpstr>
      <vt:lpstr>          Future Simple - Questions               </vt:lpstr>
      <vt:lpstr>          Exercise: Ask for the underlined word(s)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 - to be - numbers -alphabet</dc:title>
  <dc:creator>Claudia VDB</dc:creator>
  <cp:lastModifiedBy>Claudia VDB</cp:lastModifiedBy>
  <cp:revision>54</cp:revision>
  <dcterms:created xsi:type="dcterms:W3CDTF">2019-09-22T14:29:09Z</dcterms:created>
  <dcterms:modified xsi:type="dcterms:W3CDTF">2020-04-18T12:15:52Z</dcterms:modified>
</cp:coreProperties>
</file>